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x="9144000" cy="514826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F90AE0-09A7-4E97-A7B0-E56ACDF3B7A8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1AD7F8D-85EE-4FFD-92A9-B3EE75ED7B4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DC6EDF3-D19D-428D-B831-F007652D207C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2E724A9-A527-4816-82EF-A58C02928B5A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01CBA017-3768-42AD-AA03-29F63402FAE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EF31CB7-EA02-4437-BD67-74AD4333D2A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5D9231-8A96-4178-AE0D-052DAFD8E88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5DC65B-A120-4A3F-8D9B-FAFD51D4D52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821BA4A-F717-4DA6-AD93-7379F958223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9B97AD-960C-44BF-BD82-52B1097E29F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BC69D5-E8AA-4435-9431-BFFA492919A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458EF10-0164-4605-9894-A00F41908770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58378D-D469-46D3-BBD5-5D0BB2882143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6DCC25-9F05-43B8-ACF8-290316BEC23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Google Shape;10;p2"/>
          <p:cNvCxnSpPr/>
          <p:nvPr/>
        </p:nvCxnSpPr>
        <p:spPr>
          <a:xfrm>
            <a:off x="0" y="2998080"/>
            <a:ext cx="9145800" cy="1800"/>
          </a:xfrm>
          <a:prstGeom prst="straightConnector1">
            <a:avLst/>
          </a:prstGeom>
          <a:ln w="19050">
            <a:solidFill>
              <a:srgbClr val="63d297"/>
            </a:solidFill>
            <a:round/>
          </a:ln>
        </p:spPr>
      </p:cxnSp>
      <p:sp>
        <p:nvSpPr>
          <p:cNvPr id="1" name="PlaceHolder 1"/>
          <p:cNvSpPr>
            <a:spLocks noGrp="1"/>
          </p:cNvSpPr>
          <p:nvPr>
            <p:ph type="sldNum" idx="1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406A2B-E1D0-4F5F-B31B-3522E5C4E73D}" type="slidenum">
              <a:rPr b="0" lang="en" sz="1000" spc="-1" strike="noStrike">
                <a:solidFill>
                  <a:schemeClr val="lt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10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C1B774-1103-4EB4-B165-9024EF564D00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11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77D049-7FD6-4EB0-9EFC-86FC31D0B339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 idx="12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DD6C5E-243B-49A2-A316-F981F07260AD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39;p9"/>
          <p:cNvSpPr/>
          <p:nvPr/>
        </p:nvSpPr>
        <p:spPr>
          <a:xfrm>
            <a:off x="4572000" y="0"/>
            <a:ext cx="4570200" cy="514620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2" name="Google Shape;40;p9"/>
          <p:cNvCxnSpPr/>
          <p:nvPr/>
        </p:nvCxnSpPr>
        <p:spPr>
          <a:xfrm>
            <a:off x="5029560" y="4495320"/>
            <a:ext cx="470160" cy="1800"/>
          </a:xfrm>
          <a:prstGeom prst="straightConnector1">
            <a:avLst/>
          </a:prstGeom>
          <a:ln w="19050">
            <a:solidFill>
              <a:srgbClr val="63d297"/>
            </a:solidFill>
            <a:round/>
          </a:ln>
        </p:spPr>
      </p:cxnSp>
      <p:sp>
        <p:nvSpPr>
          <p:cNvPr id="43" name="PlaceHolder 1"/>
          <p:cNvSpPr>
            <a:spLocks noGrp="1"/>
          </p:cNvSpPr>
          <p:nvPr>
            <p:ph type="sldNum" idx="13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D03F29-A36E-4DC7-A117-EA854F264036}" type="slidenum">
              <a:rPr b="0" lang="en" sz="1000" spc="-1" strike="noStrike">
                <a:solidFill>
                  <a:schemeClr val="lt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Num" idx="14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4576DC-E6B9-4DD7-B21E-1D6A908CF84A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;p2"/>
          <p:cNvCxnSpPr/>
          <p:nvPr/>
        </p:nvCxnSpPr>
        <p:spPr>
          <a:xfrm>
            <a:off x="0" y="2998080"/>
            <a:ext cx="9145800" cy="1800"/>
          </a:xfrm>
          <a:prstGeom prst="straightConnector1">
            <a:avLst/>
          </a:prstGeom>
          <a:ln w="19050">
            <a:solidFill>
              <a:srgbClr val="63d297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77FFFF-D260-4B05-B53D-2C5B9A5F2C24}" type="slidenum">
              <a:rPr b="0" lang="en" sz="1000" spc="-1" strike="noStrike">
                <a:solidFill>
                  <a:schemeClr val="lt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;p11"/>
          <p:cNvSpPr/>
          <p:nvPr/>
        </p:nvSpPr>
        <p:spPr>
          <a:xfrm>
            <a:off x="0" y="5049720"/>
            <a:ext cx="9142200" cy="961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8240" bIns="482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sldNum" idx="3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EBA9F8-C608-4E58-958A-762A3372E8B0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ldNum" idx="4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59B65F-59AF-4C2A-819A-3E3B47F9274B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5;p3"/>
          <p:cNvCxnSpPr/>
          <p:nvPr/>
        </p:nvCxnSpPr>
        <p:spPr>
          <a:xfrm>
            <a:off x="0" y="2998080"/>
            <a:ext cx="9145800" cy="1800"/>
          </a:xfrm>
          <a:prstGeom prst="straightConnector1">
            <a:avLst/>
          </a:prstGeom>
          <a:ln w="19050">
            <a:solidFill>
              <a:srgbClr val="63d297"/>
            </a:solidFill>
            <a:round/>
          </a:ln>
        </p:spPr>
      </p:cxnSp>
      <p:sp>
        <p:nvSpPr>
          <p:cNvPr id="12" name="PlaceHolder 1"/>
          <p:cNvSpPr>
            <a:spLocks noGrp="1"/>
          </p:cNvSpPr>
          <p:nvPr>
            <p:ph type="sldNum" idx="5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FA9AA3-907F-4AB9-BA18-101E5A13D437}" type="slidenum">
              <a:rPr b="0" lang="en" sz="1000" spc="-1" strike="noStrike">
                <a:solidFill>
                  <a:schemeClr val="lt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;p4"/>
          <p:cNvSpPr/>
          <p:nvPr/>
        </p:nvSpPr>
        <p:spPr>
          <a:xfrm>
            <a:off x="0" y="5049720"/>
            <a:ext cx="9142200" cy="961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8240" bIns="482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sldNum" idx="6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02325B-BF62-4FD4-8F1A-9D1164B69ECF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9720"/>
            <a:ext cx="9142200" cy="961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8240" bIns="482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sldNum" idx="7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527C2-DE52-45A7-91F9-519946165027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9;p4"/>
          <p:cNvSpPr/>
          <p:nvPr/>
        </p:nvSpPr>
        <p:spPr>
          <a:xfrm>
            <a:off x="0" y="5049720"/>
            <a:ext cx="9142200" cy="961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8240" bIns="482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3080"/>
            <a:ext cx="8518680" cy="341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Num" idx="8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2EC806D-77A5-4759-8682-E20A40E2CA61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868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760" y="1153080"/>
            <a:ext cx="4156920" cy="341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120" y="1153080"/>
            <a:ext cx="4156920" cy="341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9"/>
          </p:nvPr>
        </p:nvSpPr>
        <p:spPr>
          <a:xfrm>
            <a:off x="8472600" y="4666680"/>
            <a:ext cx="546840" cy="3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1"/>
                </a:solidFill>
                <a:latin typeface="Proxima Nova"/>
                <a:ea typeface="Proxima Nov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CD8184-441F-4EEB-ADA1-204639700BC2}" type="slidenum">
              <a:rPr b="0" lang="en" sz="1000" spc="-1" strike="noStrike">
                <a:solidFill>
                  <a:schemeClr val="dk1"/>
                </a:solidFill>
                <a:latin typeface="Proxima Nova"/>
                <a:ea typeface="Proxima Nova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stephendavies.org/prez.gif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10480" y="1258200"/>
            <a:ext cx="8121240" cy="158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pc="-1" strike="noStrike">
                <a:solidFill>
                  <a:schemeClr val="lt1"/>
                </a:solidFill>
                <a:latin typeface="Proxima Nova"/>
                <a:ea typeface="Proxima Nova"/>
              </a:rPr>
              <a:t>Modeling Political Campaigns as a Two-Mode Network with Heterogeneous Voting Strategies and Dynamic Vote-Seeking Candidates</a:t>
            </a:r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10480" y="3184920"/>
            <a:ext cx="8121240" cy="183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Stephen Davies and Harmony Peura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University of Mary Washington, Computer Science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Fredericksburg, Virginia, USA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Elections: How do Voters Make Decisions?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311760" y="1175040"/>
            <a:ext cx="8349120" cy="372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marL="457200" indent="-38052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How do voters choose who to vote for?</a:t>
            </a:r>
            <a:endParaRPr b="0" lang="en-US" sz="239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Often, via a </a:t>
            </a:r>
            <a:r>
              <a:rPr b="1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“satisficing”</a:t>
            </a: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decision. They chose the candidate that is “good enough,” making trade-offs between a good decision and an easy decision.</a:t>
            </a:r>
            <a:endParaRPr b="0" lang="en-US" sz="239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Voters use a </a:t>
            </a:r>
            <a:r>
              <a:rPr b="1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voting strategy</a:t>
            </a: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to vote for a candidate.</a:t>
            </a:r>
            <a:endParaRPr b="0" lang="en-US" sz="239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39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We developed four algorithms to capture different kinds of satisficing observed in the political science literature.</a:t>
            </a:r>
            <a:endParaRPr b="0" lang="en-US" sz="239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Simon, H. A. (1956). Rational choice and the structure of the environment. </a:t>
            </a:r>
            <a:r>
              <a:rPr b="0" i="1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Psychological Review</a:t>
            </a: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, 63(2), 129-138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5733360" cy="57132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Voting Strategies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11760" y="1153080"/>
            <a:ext cx="8523000" cy="371088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rmAutofit fontScale="98333" lnSpcReduction="10000"/>
          </a:bodyPr>
          <a:p>
            <a:pPr marL="457200" indent="-3682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Rational -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Choose candidate closest to voter’s opinion vector.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3682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 -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Vote based purely on party affiliation.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3682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Fast and Frugal (F&amp;F) -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Single-issue voters: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682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</a:pP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F&amp;F 1 -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Vote based on their own “core” issue.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682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</a:pP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F&amp;F 2 -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Vote based on the society’s current “hot topic” issue.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The </a:t>
            </a: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voting algorithm distribution </a:t>
            </a:r>
            <a:r>
              <a:rPr b="0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represents the proportion of the electorate deploying each of these four strategies</a:t>
            </a:r>
            <a:r>
              <a:rPr b="1" lang="en" sz="22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5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D. P. Redlawsk, </a:t>
            </a:r>
            <a:r>
              <a:rPr b="0" i="1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A Citizen’s Guide to the Political Psychology of Voting</a:t>
            </a: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, 1st edition. New York: Routledge, 2020.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10480" y="2058840"/>
            <a:ext cx="8121240" cy="77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pc="-1" strike="noStrike">
                <a:solidFill>
                  <a:schemeClr val="lt1"/>
                </a:solidFill>
                <a:latin typeface="Proxima Nova"/>
                <a:ea typeface="Proxima Nova"/>
              </a:rPr>
              <a:t>Experimentation and Results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Simulation Parameters and Variables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403880" y="1018440"/>
            <a:ext cx="3998160" cy="341748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Independent Variables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spcBef>
                <a:spcPts val="1199"/>
              </a:spcBef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Chasers vs. non-chasers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Chase radius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Voting algorithm distributions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Dependent Variables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spcBef>
                <a:spcPts val="1199"/>
              </a:spcBef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Election winners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Chase distance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Rationality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03920" y="1018440"/>
            <a:ext cx="3998160" cy="397872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Parameters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spcBef>
                <a:spcPts val="1199"/>
              </a:spcBef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Suite size of 1200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400 steps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50 steps between elections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20 voters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3 candidates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3 issues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Baseline voting algorithm distribution: ⅓ rational, ⅓ party, ⅓ F&amp;F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77777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Chasing provides maximum benefit with a rational electorate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oogle Shape;201;p26" descr=""/>
          <p:cNvPicPr/>
          <p:nvPr/>
        </p:nvPicPr>
        <p:blipFill>
          <a:blip r:embed="rId1"/>
          <a:stretch/>
        </p:blipFill>
        <p:spPr>
          <a:xfrm>
            <a:off x="759600" y="1917360"/>
            <a:ext cx="7486920" cy="3012840"/>
          </a:xfrm>
          <a:prstGeom prst="rect">
            <a:avLst/>
          </a:prstGeom>
          <a:ln w="0">
            <a:noFill/>
          </a:ln>
        </p:spPr>
      </p:pic>
      <p:sp>
        <p:nvSpPr>
          <p:cNvPr id="133" name="Google Shape;202;p26"/>
          <p:cNvSpPr/>
          <p:nvPr/>
        </p:nvSpPr>
        <p:spPr>
          <a:xfrm>
            <a:off x="1886760" y="1734120"/>
            <a:ext cx="20120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One Chaser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Google Shape;203;p26"/>
          <p:cNvSpPr/>
          <p:nvPr/>
        </p:nvSpPr>
        <p:spPr>
          <a:xfrm>
            <a:off x="5528160" y="1734120"/>
            <a:ext cx="20120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Two Chasers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1248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62222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Chasing is not (as) advantageous with a Party-line or Fast &amp; Frugal electorate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Google Shape;209;p27" descr=""/>
          <p:cNvPicPr/>
          <p:nvPr/>
        </p:nvPicPr>
        <p:blipFill>
          <a:blip r:embed="rId1"/>
          <a:stretch/>
        </p:blipFill>
        <p:spPr>
          <a:xfrm>
            <a:off x="981720" y="1857960"/>
            <a:ext cx="7178400" cy="2994120"/>
          </a:xfrm>
          <a:prstGeom prst="rect">
            <a:avLst/>
          </a:prstGeom>
          <a:ln w="0">
            <a:noFill/>
          </a:ln>
        </p:spPr>
      </p:pic>
      <p:sp>
        <p:nvSpPr>
          <p:cNvPr id="137" name="Google Shape;210;p27"/>
          <p:cNvSpPr/>
          <p:nvPr/>
        </p:nvSpPr>
        <p:spPr>
          <a:xfrm>
            <a:off x="1771200" y="1748520"/>
            <a:ext cx="25120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Party-line Electorate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Google Shape;211;p27"/>
          <p:cNvSpPr/>
          <p:nvPr/>
        </p:nvSpPr>
        <p:spPr>
          <a:xfrm>
            <a:off x="4990680" y="1748520"/>
            <a:ext cx="346716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Fast &amp; Frugal Electorate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73960" y="445320"/>
            <a:ext cx="85942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62222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Multiple chasing candidates reduce one another’s gains with a varied electorate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217;p28" descr=""/>
          <p:cNvPicPr/>
          <p:nvPr/>
        </p:nvPicPr>
        <p:blipFill>
          <a:blip r:embed="rId1"/>
          <a:stretch/>
        </p:blipFill>
        <p:spPr>
          <a:xfrm>
            <a:off x="479160" y="1581480"/>
            <a:ext cx="8183520" cy="326772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218;p28"/>
          <p:cNvSpPr/>
          <p:nvPr/>
        </p:nvSpPr>
        <p:spPr>
          <a:xfrm>
            <a:off x="1948680" y="1471320"/>
            <a:ext cx="20120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One Chaser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Google Shape;219;p28"/>
          <p:cNvSpPr/>
          <p:nvPr/>
        </p:nvSpPr>
        <p:spPr>
          <a:xfrm>
            <a:off x="5720400" y="1471320"/>
            <a:ext cx="20120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Two Chasers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Aggressive Chasing Provides a Slight Advantage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oogle Shape;235;p30" descr=""/>
          <p:cNvPicPr/>
          <p:nvPr/>
        </p:nvPicPr>
        <p:blipFill>
          <a:blip r:embed="rId1"/>
          <a:stretch/>
        </p:blipFill>
        <p:spPr>
          <a:xfrm>
            <a:off x="460440" y="1902600"/>
            <a:ext cx="8220960" cy="3100320"/>
          </a:xfrm>
          <a:prstGeom prst="rect">
            <a:avLst/>
          </a:prstGeom>
          <a:ln w="0">
            <a:noFill/>
          </a:ln>
        </p:spPr>
      </p:pic>
      <p:sp>
        <p:nvSpPr>
          <p:cNvPr id="145" name="Google Shape;236;p30"/>
          <p:cNvSpPr/>
          <p:nvPr/>
        </p:nvSpPr>
        <p:spPr>
          <a:xfrm>
            <a:off x="1597680" y="1286280"/>
            <a:ext cx="3202560" cy="8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Red:  0.1 chase radius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Blue: 0.2 chase radius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Google Shape;237;p30"/>
          <p:cNvSpPr/>
          <p:nvPr/>
        </p:nvSpPr>
        <p:spPr>
          <a:xfrm>
            <a:off x="5257800" y="1286280"/>
            <a:ext cx="3098520" cy="8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Red:  0.1 chase radius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Blue: 0.2 chase radius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77777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Rationality Over Time with an Electorate of all Party-line Voters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Google Shape;243;p31" descr=""/>
          <p:cNvPicPr/>
          <p:nvPr/>
        </p:nvPicPr>
        <p:blipFill>
          <a:blip r:embed="rId1"/>
          <a:stretch/>
        </p:blipFill>
        <p:spPr>
          <a:xfrm>
            <a:off x="0" y="1834920"/>
            <a:ext cx="9142200" cy="2676240"/>
          </a:xfrm>
          <a:prstGeom prst="rect">
            <a:avLst/>
          </a:prstGeom>
          <a:ln w="0">
            <a:noFill/>
          </a:ln>
        </p:spPr>
      </p:pic>
      <p:sp>
        <p:nvSpPr>
          <p:cNvPr id="149" name="Google Shape;244;p31"/>
          <p:cNvSpPr/>
          <p:nvPr/>
        </p:nvSpPr>
        <p:spPr>
          <a:xfrm>
            <a:off x="914400" y="1674000"/>
            <a:ext cx="154620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No chasers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Google Shape;245;p31"/>
          <p:cNvSpPr/>
          <p:nvPr/>
        </p:nvSpPr>
        <p:spPr>
          <a:xfrm>
            <a:off x="3885840" y="1674000"/>
            <a:ext cx="187668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One chaser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Google Shape;246;p31"/>
          <p:cNvSpPr/>
          <p:nvPr/>
        </p:nvSpPr>
        <p:spPr>
          <a:xfrm>
            <a:off x="6570360" y="1674000"/>
            <a:ext cx="187668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Three chasers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Discussion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11760" y="1153080"/>
            <a:ext cx="8518680" cy="341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The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efficacy of candidate chasing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depend crucially on the makeup of the model’s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electorate.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Chasing is extremely beneficial with a rational electorate.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Diminishing benefits when two candidates are chasing votes or the electorate is not rational.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In the model, party voting and single-issue voting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reduce the rationality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of elections.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55680">
              <a:lnSpc>
                <a:spcPct val="115000"/>
              </a:lnSpc>
              <a:buClr>
                <a:srgbClr val="424242"/>
              </a:buClr>
              <a:buFont typeface="Proxima Nova"/>
              <a:buChar char="○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When candidates chase an electorate that is not rational, they actually </a:t>
            </a:r>
            <a:r>
              <a:rPr b="0" i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decrease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the rationality of the outcomes over time.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2076120" y="18360"/>
            <a:ext cx="5056560" cy="51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10480" y="1258200"/>
            <a:ext cx="8121240" cy="158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pc="-1" strike="noStrike">
                <a:solidFill>
                  <a:schemeClr val="lt1"/>
                </a:solidFill>
                <a:latin typeface="Proxima Nova"/>
                <a:ea typeface="Proxima Nova"/>
              </a:rPr>
              <a:t>Modeling Political Campaigns as a Two-Mode Network with Heterogeneous Voting Strategies and Dynamic Vote-Seeking Candidates</a:t>
            </a:r>
            <a:endParaRPr b="0" lang="en-US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10480" y="3184920"/>
            <a:ext cx="8121240" cy="183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Stephen Davies and Harmony Peura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University of Mary Washington, Computer Science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chemeClr val="lt1"/>
                </a:solidFill>
                <a:latin typeface="Proxima Nova"/>
                <a:ea typeface="Proxima Nova"/>
              </a:rPr>
              <a:t>Fredericksburg, Virginia, USA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480" y="444960"/>
            <a:ext cx="8915040" cy="57132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320" spc="-1" strike="noStrike">
                <a:solidFill>
                  <a:schemeClr val="dk1"/>
                </a:solidFill>
                <a:latin typeface="Proxima Nova"/>
                <a:ea typeface="Proxima Nova"/>
              </a:rPr>
              <a:t>An Introduction to Opinion Dynamics: The Binary Voter Model</a:t>
            </a:r>
            <a:endParaRPr b="0" lang="en-US" sz="23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11760" y="1017000"/>
            <a:ext cx="3732840" cy="341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AutoNum type="arabicPeriod"/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Each agent holds one binary opinion.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AutoNum type="arabicPeriod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Agents interact with neighboring agents on a social network.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15000"/>
              </a:lnSpc>
              <a:buClr>
                <a:srgbClr val="424242"/>
              </a:buClr>
              <a:buFont typeface="Proxima Nova"/>
              <a:buAutoNum type="arabicPeriod"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During an interaction, one agent adopts the other agent’s opinion.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Google Shape;67;p14" descr=""/>
          <p:cNvPicPr/>
          <p:nvPr/>
        </p:nvPicPr>
        <p:blipFill>
          <a:blip r:embed="rId1"/>
          <a:stretch/>
        </p:blipFill>
        <p:spPr>
          <a:xfrm>
            <a:off x="4218840" y="1487160"/>
            <a:ext cx="4303080" cy="196488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sp>
        <p:nvSpPr>
          <p:cNvPr id="51" name="Google Shape;68;p14"/>
          <p:cNvSpPr/>
          <p:nvPr/>
        </p:nvSpPr>
        <p:spPr>
          <a:xfrm>
            <a:off x="4572000" y="3660480"/>
            <a:ext cx="4303080" cy="10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Fun fact: the Binary Voter Model always leads to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uniformity.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Google Shape;69;p14"/>
          <p:cNvSpPr/>
          <p:nvPr/>
        </p:nvSpPr>
        <p:spPr>
          <a:xfrm>
            <a:off x="93960" y="4430880"/>
            <a:ext cx="8830440" cy="6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216000">
              <a:lnSpc>
                <a:spcPct val="135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R. A. Holley and T. M. Liggett, “Ergodic theorems for weakly interacting infinite systems and the voter model,” </a:t>
            </a:r>
            <a:r>
              <a:rPr b="0" i="1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The annals of probability</a:t>
            </a: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, pp. 643–663, 1975.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680" cy="57132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610" spc="-1" strike="noStrike">
                <a:solidFill>
                  <a:schemeClr val="dk1"/>
                </a:solidFill>
                <a:latin typeface="Proxima Nova"/>
                <a:ea typeface="Proxima Nova"/>
              </a:rPr>
              <a:t>An Overview of the Model</a:t>
            </a:r>
            <a:endParaRPr b="0" lang="en-US" sz="26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11760" y="1232280"/>
            <a:ext cx="8002440" cy="340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 two-node network: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voter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agents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, and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candidate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agents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An agent’s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opinions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on the various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issues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of the day are represented by a vector of reals on [0,1]. (This defines an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opinion space.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Neighboring voters influence one another. Candidates “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chase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” voters.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Each </a:t>
            </a:r>
            <a:r>
              <a:rPr b="0" i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N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steps, an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election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is held.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 voter is said to have voted “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rationally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” if they chose the candidate whose opinion vector is closest to their own (Euclidean distance).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59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An election </a:t>
            </a:r>
            <a:r>
              <a:rPr b="0" i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outcome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is said to be </a:t>
            </a:r>
            <a:r>
              <a:rPr b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rational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if the winning candidate is the candidate </a:t>
            </a:r>
            <a:r>
              <a:rPr b="0" i="1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who would have won had all voters voted rationally</a:t>
            </a:r>
            <a:r>
              <a:rPr b="0" lang="en" sz="18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Google Shape;76;p15"/>
          <p:cNvSpPr/>
          <p:nvPr/>
        </p:nvSpPr>
        <p:spPr>
          <a:xfrm>
            <a:off x="2442600" y="4803120"/>
            <a:ext cx="4641480" cy="20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4532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Voter Agents: Cross-Issue Influence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Google Shape;82;p16"/>
          <p:cNvSpPr/>
          <p:nvPr/>
        </p:nvSpPr>
        <p:spPr>
          <a:xfrm>
            <a:off x="432360" y="1306080"/>
            <a:ext cx="2467440" cy="60624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32360" y="1452600"/>
            <a:ext cx="2255400" cy="312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1890" spc="-1" strike="noStrike">
                <a:solidFill>
                  <a:schemeClr val="lt1"/>
                </a:solidFill>
                <a:latin typeface="Proxima Nova"/>
                <a:ea typeface="Proxima Nova"/>
              </a:rPr>
              <a:t>1</a:t>
            </a:r>
            <a:endParaRPr b="0" lang="en-US" sz="18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32360" y="2072160"/>
            <a:ext cx="2469960" cy="26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Each agent has a vector of abstract opinions and a party affiliation.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X:  [0.1,  0.8,  0.5]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Google Shape;85;p16"/>
          <p:cNvSpPr/>
          <p:nvPr/>
        </p:nvSpPr>
        <p:spPr>
          <a:xfrm>
            <a:off x="3044880" y="1306080"/>
            <a:ext cx="2758680" cy="60624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3336120" y="1452600"/>
            <a:ext cx="2255400" cy="312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1890" spc="-1" strike="noStrike">
                <a:solidFill>
                  <a:schemeClr val="lt1"/>
                </a:solidFill>
                <a:latin typeface="Proxima Nova"/>
                <a:ea typeface="Proxima Nova"/>
              </a:rPr>
              <a:t>2</a:t>
            </a:r>
            <a:endParaRPr b="0" lang="en-US" sz="18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3336120" y="2072160"/>
            <a:ext cx="2469960" cy="26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When neighboring agents interact, they compare opinions on a random issue.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X:  [0.1, 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0.8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,  0.5]    Y:  [0.7,  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0.9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,  0.3]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Google Shape;88;p16"/>
          <p:cNvSpPr/>
          <p:nvPr/>
        </p:nvSpPr>
        <p:spPr>
          <a:xfrm>
            <a:off x="5948640" y="1306080"/>
            <a:ext cx="2758680" cy="60624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/>
          </p:nvPr>
        </p:nvSpPr>
        <p:spPr>
          <a:xfrm>
            <a:off x="6254280" y="1452600"/>
            <a:ext cx="2255400" cy="3128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1890" spc="-1" strike="noStrike">
                <a:solidFill>
                  <a:schemeClr val="lt1"/>
                </a:solidFill>
                <a:latin typeface="Proxima Nova"/>
                <a:ea typeface="Proxima Nova"/>
              </a:rPr>
              <a:t>3</a:t>
            </a:r>
            <a:endParaRPr b="0" lang="en-US" sz="18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/>
          </p:nvPr>
        </p:nvSpPr>
        <p:spPr>
          <a:xfrm>
            <a:off x="6254280" y="2072160"/>
            <a:ext cx="2469960" cy="26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If they are roughly in agreement, Y will sway X’s opinion on a </a:t>
            </a:r>
            <a:r>
              <a:rPr b="0" i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different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 issue.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X:  [</a:t>
            </a:r>
            <a:r>
              <a:rPr b="1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0.4</a:t>
            </a: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,  0.8,  0.5]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Google Shape;91;p16"/>
          <p:cNvSpPr/>
          <p:nvPr/>
        </p:nvSpPr>
        <p:spPr>
          <a:xfrm>
            <a:off x="-146880" y="4658760"/>
            <a:ext cx="9142200" cy="7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J. Mittereder, R. S. W. Carroll, B. Frulla, and S. Davies, “Exploring the Impact of Social Network Density and Agent Openness on Societal Polarization,” in </a:t>
            </a:r>
            <a:r>
              <a:rPr b="0" i="1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Proceedings of the 2021 Conference of The Computational Social Science Society of the Americas</a:t>
            </a:r>
            <a:r>
              <a:rPr b="0" lang="en" sz="800" spc="-1" strike="noStrike">
                <a:solidFill>
                  <a:srgbClr val="000000"/>
                </a:solidFill>
                <a:latin typeface="Arial"/>
                <a:ea typeface="Arial"/>
              </a:rPr>
              <a:t>, Z. Yang and E. von Briesen, Eds., in Springer Proceedings in Complexity. Cham: Springer International Publishing, 2022, pp. 71–84.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marL="216000"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/>
          <p:nvPr/>
        </p:nvSpPr>
        <p:spPr>
          <a:xfrm>
            <a:off x="311760" y="418320"/>
            <a:ext cx="8518680" cy="43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 u="sng">
                <a:solidFill>
                  <a:srgbClr val="ff5252"/>
                </a:solidFill>
                <a:uFillTx/>
                <a:latin typeface="Arial"/>
                <a:hlinkClick r:id="rId1"/>
              </a:rPr>
              <a:t>Dynamic visualization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1807200" y="996840"/>
            <a:ext cx="5528880" cy="415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680" cy="571320"/>
          </a:xfrm>
          <a:prstGeom prst="rect">
            <a:avLst/>
          </a:prstGeom>
          <a:noFill/>
          <a:ln w="38160">
            <a:solidFill>
              <a:schemeClr val="lt1"/>
            </a:solidFill>
            <a:round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Party Affiliations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11760" y="1153080"/>
            <a:ext cx="8275680" cy="341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57200" indent="-3873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All agents have a </a:t>
            </a:r>
            <a:r>
              <a:rPr b="1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 affiliation.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457200" indent="-3873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Candidates are each given their own party. Voters’ initial party affiliations correspond to the candidate closest to them in opinion space.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457200" indent="-387360">
              <a:lnSpc>
                <a:spcPct val="115000"/>
              </a:lnSpc>
              <a:buClr>
                <a:srgbClr val="424242"/>
              </a:buClr>
              <a:buFont typeface="Proxima Nova"/>
              <a:buChar char="●"/>
            </a:pPr>
            <a:r>
              <a:rPr b="0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Candidate agents never switch parties. Voters may switch parties if they move close enough to another </a:t>
            </a:r>
            <a:r>
              <a:rPr b="1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party’s centroid</a:t>
            </a:r>
            <a:r>
              <a:rPr b="0" lang="en" sz="25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6008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Party Affiliations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145;p21"/>
          <p:cNvSpPr/>
          <p:nvPr/>
        </p:nvSpPr>
        <p:spPr>
          <a:xfrm>
            <a:off x="4789800" y="899640"/>
            <a:ext cx="201600" cy="21816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Google Shape;146;p21"/>
          <p:cNvSpPr/>
          <p:nvPr/>
        </p:nvSpPr>
        <p:spPr>
          <a:xfrm>
            <a:off x="4993200" y="768960"/>
            <a:ext cx="2093040" cy="5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 centroid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Google Shape;147;p21"/>
          <p:cNvSpPr/>
          <p:nvPr/>
        </p:nvSpPr>
        <p:spPr>
          <a:xfrm>
            <a:off x="4677480" y="1269720"/>
            <a:ext cx="3918600" cy="3489120"/>
          </a:xfrm>
          <a:prstGeom prst="rect">
            <a:avLst/>
          </a:prstGeom>
          <a:solidFill>
            <a:srgbClr val="f4cccc"/>
          </a:solidFill>
          <a:ln w="9525">
            <a:solidFill>
              <a:srgbClr val="4ba1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Google Shape;148;p21"/>
          <p:cNvSpPr/>
          <p:nvPr/>
        </p:nvSpPr>
        <p:spPr>
          <a:xfrm>
            <a:off x="757080" y="1269720"/>
            <a:ext cx="3918600" cy="3489120"/>
          </a:xfrm>
          <a:prstGeom prst="rect">
            <a:avLst/>
          </a:prstGeom>
          <a:solidFill>
            <a:srgbClr val="c9daf8"/>
          </a:solidFill>
          <a:ln w="9525">
            <a:solidFill>
              <a:srgbClr val="4ba1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Google Shape;149;p21"/>
          <p:cNvSpPr/>
          <p:nvPr/>
        </p:nvSpPr>
        <p:spPr>
          <a:xfrm>
            <a:off x="1762920" y="2013120"/>
            <a:ext cx="2097000" cy="2002680"/>
          </a:xfrm>
          <a:prstGeom prst="ellipse">
            <a:avLst/>
          </a:prstGeom>
          <a:solidFill>
            <a:srgbClr val="a4c2f4"/>
          </a:solidFill>
          <a:ln w="9525">
            <a:solidFill>
              <a:srgbClr val="6d9e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Google Shape;150;p21"/>
          <p:cNvSpPr/>
          <p:nvPr/>
        </p:nvSpPr>
        <p:spPr>
          <a:xfrm>
            <a:off x="5722920" y="2013120"/>
            <a:ext cx="2097000" cy="2002680"/>
          </a:xfrm>
          <a:prstGeom prst="ellipse">
            <a:avLst/>
          </a:prstGeom>
          <a:solidFill>
            <a:srgbClr val="ea9999"/>
          </a:solidFill>
          <a:ln w="9525">
            <a:solidFill>
              <a:srgbClr val="e066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Google Shape;151;p21"/>
          <p:cNvSpPr/>
          <p:nvPr/>
        </p:nvSpPr>
        <p:spPr>
          <a:xfrm>
            <a:off x="2812320" y="34480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Google Shape;152;p21"/>
          <p:cNvSpPr/>
          <p:nvPr/>
        </p:nvSpPr>
        <p:spPr>
          <a:xfrm>
            <a:off x="2082960" y="2582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Google Shape;153;p21"/>
          <p:cNvSpPr/>
          <p:nvPr/>
        </p:nvSpPr>
        <p:spPr>
          <a:xfrm>
            <a:off x="4154760" y="229500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Google Shape;154;p21"/>
          <p:cNvSpPr/>
          <p:nvPr/>
        </p:nvSpPr>
        <p:spPr>
          <a:xfrm>
            <a:off x="3044880" y="15886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Google Shape;155;p21"/>
          <p:cNvSpPr/>
          <p:nvPr/>
        </p:nvSpPr>
        <p:spPr>
          <a:xfrm>
            <a:off x="1762920" y="18770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Google Shape;156;p21"/>
          <p:cNvSpPr/>
          <p:nvPr/>
        </p:nvSpPr>
        <p:spPr>
          <a:xfrm>
            <a:off x="3335400" y="37357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Google Shape;157;p21"/>
          <p:cNvSpPr/>
          <p:nvPr/>
        </p:nvSpPr>
        <p:spPr>
          <a:xfrm>
            <a:off x="1792440" y="37357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Google Shape;158;p21"/>
          <p:cNvSpPr/>
          <p:nvPr/>
        </p:nvSpPr>
        <p:spPr>
          <a:xfrm>
            <a:off x="6060600" y="178236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Google Shape;159;p21"/>
          <p:cNvSpPr/>
          <p:nvPr/>
        </p:nvSpPr>
        <p:spPr>
          <a:xfrm>
            <a:off x="7034040" y="39056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Google Shape;160;p21"/>
          <p:cNvSpPr/>
          <p:nvPr/>
        </p:nvSpPr>
        <p:spPr>
          <a:xfrm>
            <a:off x="5808960" y="40784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Google Shape;161;p21"/>
          <p:cNvSpPr/>
          <p:nvPr/>
        </p:nvSpPr>
        <p:spPr>
          <a:xfrm>
            <a:off x="5320800" y="2726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Google Shape;162;p21"/>
          <p:cNvSpPr/>
          <p:nvPr/>
        </p:nvSpPr>
        <p:spPr>
          <a:xfrm>
            <a:off x="7401960" y="2726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Google Shape;163;p21"/>
          <p:cNvSpPr/>
          <p:nvPr/>
        </p:nvSpPr>
        <p:spPr>
          <a:xfrm>
            <a:off x="7933680" y="33289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Google Shape;164;p21"/>
          <p:cNvSpPr/>
          <p:nvPr/>
        </p:nvSpPr>
        <p:spPr>
          <a:xfrm>
            <a:off x="7034040" y="15886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Google Shape;165;p21"/>
          <p:cNvSpPr/>
          <p:nvPr/>
        </p:nvSpPr>
        <p:spPr>
          <a:xfrm>
            <a:off x="6160320" y="30409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Google Shape;170;p21"/>
          <p:cNvSpPr/>
          <p:nvPr/>
        </p:nvSpPr>
        <p:spPr>
          <a:xfrm>
            <a:off x="2747160" y="2955960"/>
            <a:ext cx="128520" cy="11664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400" bIns="41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Google Shape;171;p21"/>
          <p:cNvSpPr/>
          <p:nvPr/>
        </p:nvSpPr>
        <p:spPr>
          <a:xfrm>
            <a:off x="6707160" y="2955960"/>
            <a:ext cx="128520" cy="11664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400" bIns="41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60080"/>
            <a:ext cx="851868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3333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Proxima Nova"/>
                <a:ea typeface="Proxima Nova"/>
              </a:rPr>
              <a:t>Party Affiliations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Google Shape;145;p 1"/>
          <p:cNvSpPr/>
          <p:nvPr/>
        </p:nvSpPr>
        <p:spPr>
          <a:xfrm>
            <a:off x="4789800" y="899640"/>
            <a:ext cx="201600" cy="21816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Google Shape;146;p 1"/>
          <p:cNvSpPr/>
          <p:nvPr/>
        </p:nvSpPr>
        <p:spPr>
          <a:xfrm>
            <a:off x="4993200" y="768960"/>
            <a:ext cx="2093040" cy="57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chemeClr val="accent2"/>
                </a:solidFill>
                <a:latin typeface="Proxima Nova"/>
                <a:ea typeface="Proxima Nova"/>
              </a:rPr>
              <a:t>Party centroid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Google Shape;147;p 1"/>
          <p:cNvSpPr/>
          <p:nvPr/>
        </p:nvSpPr>
        <p:spPr>
          <a:xfrm>
            <a:off x="4677480" y="1269720"/>
            <a:ext cx="3918600" cy="3489120"/>
          </a:xfrm>
          <a:prstGeom prst="rect">
            <a:avLst/>
          </a:prstGeom>
          <a:solidFill>
            <a:srgbClr val="f4cccc"/>
          </a:solidFill>
          <a:ln w="9525">
            <a:solidFill>
              <a:srgbClr val="4ba1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Google Shape;148;p 1"/>
          <p:cNvSpPr/>
          <p:nvPr/>
        </p:nvSpPr>
        <p:spPr>
          <a:xfrm>
            <a:off x="757080" y="1269720"/>
            <a:ext cx="3918600" cy="3489120"/>
          </a:xfrm>
          <a:prstGeom prst="rect">
            <a:avLst/>
          </a:prstGeom>
          <a:solidFill>
            <a:srgbClr val="c9daf8"/>
          </a:solidFill>
          <a:ln w="9525">
            <a:solidFill>
              <a:srgbClr val="4ba17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Google Shape;149;p 1"/>
          <p:cNvSpPr/>
          <p:nvPr/>
        </p:nvSpPr>
        <p:spPr>
          <a:xfrm>
            <a:off x="1762920" y="2013120"/>
            <a:ext cx="2097000" cy="2002680"/>
          </a:xfrm>
          <a:prstGeom prst="ellipse">
            <a:avLst/>
          </a:prstGeom>
          <a:solidFill>
            <a:srgbClr val="a4c2f4"/>
          </a:solidFill>
          <a:ln w="9525">
            <a:solidFill>
              <a:srgbClr val="6d9e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Google Shape;150;p 1"/>
          <p:cNvSpPr/>
          <p:nvPr/>
        </p:nvSpPr>
        <p:spPr>
          <a:xfrm>
            <a:off x="5722920" y="2013120"/>
            <a:ext cx="2097000" cy="2002680"/>
          </a:xfrm>
          <a:prstGeom prst="ellipse">
            <a:avLst/>
          </a:prstGeom>
          <a:solidFill>
            <a:srgbClr val="ea9999"/>
          </a:solidFill>
          <a:ln w="9525">
            <a:solidFill>
              <a:srgbClr val="e066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Google Shape;151;p 1"/>
          <p:cNvSpPr/>
          <p:nvPr/>
        </p:nvSpPr>
        <p:spPr>
          <a:xfrm>
            <a:off x="2812320" y="34480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Google Shape;152;p 1"/>
          <p:cNvSpPr/>
          <p:nvPr/>
        </p:nvSpPr>
        <p:spPr>
          <a:xfrm>
            <a:off x="2082960" y="2582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Google Shape;153;p 1"/>
          <p:cNvSpPr/>
          <p:nvPr/>
        </p:nvSpPr>
        <p:spPr>
          <a:xfrm>
            <a:off x="4154760" y="229500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Google Shape;154;p 1"/>
          <p:cNvSpPr/>
          <p:nvPr/>
        </p:nvSpPr>
        <p:spPr>
          <a:xfrm>
            <a:off x="3044880" y="15886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Google Shape;155;p 1"/>
          <p:cNvSpPr/>
          <p:nvPr/>
        </p:nvSpPr>
        <p:spPr>
          <a:xfrm>
            <a:off x="1762920" y="18770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Google Shape;156;p 1"/>
          <p:cNvSpPr/>
          <p:nvPr/>
        </p:nvSpPr>
        <p:spPr>
          <a:xfrm>
            <a:off x="3335400" y="37357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Google Shape;157;p 1"/>
          <p:cNvSpPr/>
          <p:nvPr/>
        </p:nvSpPr>
        <p:spPr>
          <a:xfrm>
            <a:off x="1792440" y="37357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Google Shape;158;p 1"/>
          <p:cNvSpPr/>
          <p:nvPr/>
        </p:nvSpPr>
        <p:spPr>
          <a:xfrm>
            <a:off x="6060600" y="178236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Google Shape;159;p 1"/>
          <p:cNvSpPr/>
          <p:nvPr/>
        </p:nvSpPr>
        <p:spPr>
          <a:xfrm>
            <a:off x="7034040" y="39056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Google Shape;160;p 1"/>
          <p:cNvSpPr/>
          <p:nvPr/>
        </p:nvSpPr>
        <p:spPr>
          <a:xfrm>
            <a:off x="5808960" y="40784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Google Shape;161;p 1"/>
          <p:cNvSpPr/>
          <p:nvPr/>
        </p:nvSpPr>
        <p:spPr>
          <a:xfrm>
            <a:off x="5320800" y="2726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Google Shape;162;p 1"/>
          <p:cNvSpPr/>
          <p:nvPr/>
        </p:nvSpPr>
        <p:spPr>
          <a:xfrm>
            <a:off x="7401960" y="27262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Google Shape;163;p 1"/>
          <p:cNvSpPr/>
          <p:nvPr/>
        </p:nvSpPr>
        <p:spPr>
          <a:xfrm>
            <a:off x="7933680" y="33289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Google Shape;164;p 1"/>
          <p:cNvSpPr/>
          <p:nvPr/>
        </p:nvSpPr>
        <p:spPr>
          <a:xfrm>
            <a:off x="7034040" y="158868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Google Shape;165;p 1"/>
          <p:cNvSpPr/>
          <p:nvPr/>
        </p:nvSpPr>
        <p:spPr>
          <a:xfrm>
            <a:off x="6160320" y="304092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Google Shape;166;p 1"/>
          <p:cNvSpPr/>
          <p:nvPr/>
        </p:nvSpPr>
        <p:spPr>
          <a:xfrm>
            <a:off x="5055120" y="216540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3c78d8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Google Shape;167;p 1"/>
          <p:cNvSpPr/>
          <p:nvPr/>
        </p:nvSpPr>
        <p:spPr>
          <a:xfrm>
            <a:off x="5955480" y="2411640"/>
            <a:ext cx="288720" cy="28656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9" name="Google Shape;168;p 1"/>
          <p:cNvCxnSpPr>
            <a:endCxn id="117" idx="1"/>
          </p:cNvCxnSpPr>
          <p:nvPr/>
        </p:nvCxnSpPr>
        <p:spPr>
          <a:xfrm flipV="1">
            <a:off x="4469760" y="2308680"/>
            <a:ext cx="585720" cy="122400"/>
          </a:xfrm>
          <a:prstGeom prst="straightConnector1">
            <a:avLst/>
          </a:prstGeom>
          <a:ln w="28575">
            <a:solidFill>
              <a:srgbClr val="202729"/>
            </a:solidFill>
            <a:round/>
            <a:tailEnd len="med" type="triangle" w="med"/>
          </a:ln>
        </p:spPr>
      </p:cxnSp>
      <p:cxnSp>
        <p:nvCxnSpPr>
          <p:cNvPr id="120" name="Google Shape;169;p 1"/>
          <p:cNvCxnSpPr>
            <a:endCxn id="118" idx="1"/>
          </p:cNvCxnSpPr>
          <p:nvPr/>
        </p:nvCxnSpPr>
        <p:spPr>
          <a:xfrm>
            <a:off x="5321880" y="2333880"/>
            <a:ext cx="633960" cy="221400"/>
          </a:xfrm>
          <a:prstGeom prst="straightConnector1">
            <a:avLst/>
          </a:prstGeom>
          <a:ln w="28575">
            <a:solidFill>
              <a:srgbClr val="202729"/>
            </a:solidFill>
            <a:round/>
            <a:tailEnd len="med" type="triangle" w="med"/>
          </a:ln>
        </p:spPr>
      </p:cxnSp>
      <p:sp>
        <p:nvSpPr>
          <p:cNvPr id="121" name="Google Shape;170;p 1"/>
          <p:cNvSpPr/>
          <p:nvPr/>
        </p:nvSpPr>
        <p:spPr>
          <a:xfrm>
            <a:off x="2747160" y="2955960"/>
            <a:ext cx="128520" cy="11664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400" bIns="4140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Google Shape;171;p 1"/>
          <p:cNvSpPr/>
          <p:nvPr/>
        </p:nvSpPr>
        <p:spPr>
          <a:xfrm>
            <a:off x="6707160" y="2955960"/>
            <a:ext cx="128520" cy="116640"/>
          </a:xfrm>
          <a:prstGeom prst="flowChartOr">
            <a:avLst/>
          </a:prstGeom>
          <a:solidFill>
            <a:srgbClr val="0d0d0d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1400" bIns="4140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LibreOffice/24.2.3.2$Linux_X86_64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2024-06-28T23:00:09Z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